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7" r:id="rId4"/>
    <p:sldId id="266" r:id="rId5"/>
    <p:sldId id="258" r:id="rId6"/>
    <p:sldId id="259" r:id="rId7"/>
    <p:sldId id="260" r:id="rId8"/>
    <p:sldId id="267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B5C29E2C-B93D-40ED-9A70-E1566439AC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9F950-4EBE-44A8-88A4-4878DC5C1E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3CCDA-4665-4087-9188-725EAE4FAA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67B2D79-D499-44C3-9B49-104F0DD04B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011B997F-CFC6-44CF-B0DD-ACB11CC3C4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2923AA5-B5B1-4B84-9582-DABA016D02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299DAD3-8FEC-4643-93BD-31132BFFB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F5386E0-5AD5-453B-B373-43FF008C41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2C5EC-A3AB-41BD-A1F3-41B65C9C9D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F971A143-7D12-4253-BA3C-9839B89909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AB4ABA1D-C195-4B42-9066-7380DF7AAB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8F6EC81B-28CA-41E8-9A77-B96D2D17FD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699" r:id="rId7"/>
    <p:sldLayoutId id="2147483708" r:id="rId8"/>
    <p:sldLayoutId id="2147483709" r:id="rId9"/>
    <p:sldLayoutId id="2147483700" r:id="rId10"/>
    <p:sldLayoutId id="2147483701" r:id="rId11"/>
  </p:sldLayoutIdLst>
  <p:txStyles>
    <p:titleStyle>
      <a:lvl1pPr marL="53975" algn="r" rtl="0" eaLnBrk="0" fontAlgn="base" hangingPunct="0">
        <a:spcBef>
          <a:spcPct val="0"/>
        </a:spcBef>
        <a:spcAft>
          <a:spcPct val="0"/>
        </a:spcAft>
        <a:defRPr sz="4600" kern="1200">
          <a:solidFill>
            <a:srgbClr val="E7EACB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2pPr>
      <a:lvl3pPr marL="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3pPr>
      <a:lvl4pPr marL="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4pPr>
      <a:lvl5pPr marL="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5pPr>
      <a:lvl6pPr marL="5111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6pPr>
      <a:lvl7pPr marL="9683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7pPr>
      <a:lvl8pPr marL="14255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8pPr>
      <a:lvl9pPr marL="18827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9pPr>
      <a:extLst/>
    </p:titleStyle>
    <p:bodyStyle>
      <a:lvl1pPr marL="292100" indent="-29210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Masters of Illusion	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2819400"/>
            <a:ext cx="6559550" cy="17526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Perspective Quiz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"/>
          <p:cNvSpPr>
            <a:spLocks noGrp="1"/>
          </p:cNvSpPr>
          <p:nvPr>
            <p:ph type="ctrTitle"/>
          </p:nvPr>
        </p:nvSpPr>
        <p:spPr>
          <a:xfrm>
            <a:off x="457200" y="1371600"/>
            <a:ext cx="7924800" cy="3657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en-US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en-US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en-US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en-US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Answer questions </a:t>
            </a:r>
            <a:br>
              <a:rPr lang="en-US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en-US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#1 and #2.</a:t>
            </a:r>
            <a:br>
              <a:rPr lang="en-US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en-US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en-US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en-US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Stop.</a:t>
            </a:r>
            <a:br>
              <a:rPr lang="en-US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en-US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en-US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endParaRPr lang="en-US" smtClean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massac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2362200"/>
            <a:ext cx="2460625" cy="431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600200"/>
            <a:ext cx="8229600" cy="1143000"/>
          </a:xfrm>
        </p:spPr>
        <p:txBody>
          <a:bodyPr/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Justinian		   Massaccio</a:t>
            </a:r>
          </a:p>
        </p:txBody>
      </p:sp>
      <p:pic>
        <p:nvPicPr>
          <p:cNvPr id="12292" name="Picture 4" descr="2Justinian5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657600"/>
            <a:ext cx="4078288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Box 5"/>
          <p:cNvSpPr txBox="1">
            <a:spLocks noChangeArrowheads="1"/>
          </p:cNvSpPr>
          <p:nvPr/>
        </p:nvSpPr>
        <p:spPr bwMode="auto">
          <a:xfrm>
            <a:off x="685800" y="457200"/>
            <a:ext cx="76962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1. Which one of these two images demonstrates one point  perspective? </a:t>
            </a:r>
            <a:r>
              <a:rPr lang="en-US" sz="2000" i="1"/>
              <a:t>1 Point</a:t>
            </a:r>
            <a:endParaRPr lang="en-US" sz="2800"/>
          </a:p>
          <a:p>
            <a:r>
              <a:rPr lang="en-US" sz="2800"/>
              <a:t>2. Explain your reasoning for question 1. </a:t>
            </a:r>
            <a:r>
              <a:rPr lang="en-US" sz="2000" i="1"/>
              <a:t>4 Points</a:t>
            </a:r>
            <a:endParaRPr lang="en-US" sz="2800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000" smtClean="0"/>
              <a:t>3. What is the name of the historical time period in which artists first developed linear perspective?  </a:t>
            </a:r>
            <a:r>
              <a:rPr lang="en-US" i="1" smtClean="0"/>
              <a:t>1 Point</a:t>
            </a:r>
            <a:endParaRPr lang="en-US" sz="4000" i="1" smtClean="0"/>
          </a:p>
          <a:p>
            <a:pPr eaLnBrk="1" hangingPunct="1"/>
            <a:endParaRPr lang="en-US" sz="4000" smtClean="0"/>
          </a:p>
          <a:p>
            <a:pPr eaLnBrk="1" hangingPunct="1">
              <a:buFontTx/>
              <a:buNone/>
            </a:pPr>
            <a:r>
              <a:rPr lang="en-US" sz="4000" smtClean="0"/>
              <a:t>4. What famous artist was also an inventor, musician and scientist? </a:t>
            </a:r>
            <a:r>
              <a:rPr lang="en-US" i="1" smtClean="0"/>
              <a:t>2 Points</a:t>
            </a:r>
            <a:r>
              <a:rPr lang="en-US" smtClean="0"/>
              <a:t> </a:t>
            </a:r>
            <a:endParaRPr lang="en-US" sz="400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287963"/>
            <a:ext cx="8229600" cy="1570037"/>
          </a:xfrm>
        </p:spPr>
        <p:txBody>
          <a:bodyPr/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US" sz="240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Leonardo Da Vinci         Madonna of the Rocks</a:t>
            </a:r>
          </a:p>
        </p:txBody>
      </p:sp>
      <p:pic>
        <p:nvPicPr>
          <p:cNvPr id="14339" name="Picture 4" descr="leo rock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685800"/>
            <a:ext cx="3319463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990600" y="609600"/>
            <a:ext cx="41148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/>
              <a:t>5. Explain how this image demonstrates ATOMSPHERIC perspective.  </a:t>
            </a:r>
            <a:r>
              <a:rPr lang="en-US" sz="2800" i="1"/>
              <a:t>4 points</a:t>
            </a:r>
            <a:endParaRPr lang="en-US" sz="3200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943600"/>
            <a:ext cx="8229600" cy="914400"/>
          </a:xfrm>
        </p:spPr>
        <p:txBody>
          <a:bodyPr/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US" sz="280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Jan Van Eyck		Hans Holbien</a:t>
            </a:r>
          </a:p>
        </p:txBody>
      </p:sp>
      <p:pic>
        <p:nvPicPr>
          <p:cNvPr id="15363" name="Picture 4" descr="The Ambassado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1850" y="1752600"/>
            <a:ext cx="4211638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5" descr="VanEyck-Arnolfin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828800"/>
            <a:ext cx="338455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304800" y="304800"/>
            <a:ext cx="8840788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6. Which of these two artworks is an example of ANAMORPHIC perspective?  </a:t>
            </a:r>
            <a:r>
              <a:rPr lang="en-US" sz="2400" i="1"/>
              <a:t>1Point</a:t>
            </a:r>
          </a:p>
          <a:p>
            <a:r>
              <a:rPr lang="en-US" sz="2400" i="1"/>
              <a:t>7. </a:t>
            </a:r>
            <a:r>
              <a:rPr lang="en-US" sz="2400"/>
              <a:t>Explain your reasoning behind your answer for question 6</a:t>
            </a:r>
            <a:r>
              <a:rPr lang="en-US" sz="2400" i="1"/>
              <a:t>. 4Points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6096000"/>
            <a:ext cx="8229600" cy="762000"/>
          </a:xfrm>
        </p:spPr>
        <p:txBody>
          <a:bodyPr/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US" sz="200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Raphael School of Athens</a:t>
            </a:r>
          </a:p>
        </p:txBody>
      </p:sp>
      <p:pic>
        <p:nvPicPr>
          <p:cNvPr id="16387" name="Picture 4" descr="4Raphael15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447800"/>
            <a:ext cx="6249988" cy="485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228600" y="533400"/>
            <a:ext cx="87391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buFontTx/>
              <a:buAutoNum type="arabicPeriod" startAt="8"/>
            </a:pPr>
            <a:r>
              <a:rPr lang="en-US" sz="2400"/>
              <a:t>Name the three great artists that are depicted in this image.</a:t>
            </a:r>
          </a:p>
          <a:p>
            <a:pPr marL="457200" indent="-457200"/>
            <a:r>
              <a:rPr lang="en-US" sz="2400"/>
              <a:t>  3 Points.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Look at each piece of </a:t>
            </a:r>
            <a:r>
              <a:rPr lang="en-US" sz="22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artwork and list the techniques that were used to create the illusion of </a:t>
            </a: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depth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174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676400"/>
            <a:ext cx="3438525" cy="4525963"/>
          </a:xfrm>
          <a:noFill/>
        </p:spPr>
      </p:pic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609600" y="6172200"/>
            <a:ext cx="3276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Henri Rousseau-Self Portrait (1890)</a:t>
            </a:r>
          </a:p>
        </p:txBody>
      </p:sp>
      <p:pic>
        <p:nvPicPr>
          <p:cNvPr id="17413" name="Picture 3"/>
          <p:cNvPicPr>
            <a:picLocks noChangeAspect="1" noChangeArrowheads="1"/>
          </p:cNvPicPr>
          <p:nvPr/>
        </p:nvPicPr>
        <p:blipFill>
          <a:blip r:embed="rId3" cstate="print">
            <a:lum bright="30000"/>
          </a:blip>
          <a:srcRect/>
          <a:stretch>
            <a:fillRect/>
          </a:stretch>
        </p:blipFill>
        <p:spPr bwMode="auto">
          <a:xfrm>
            <a:off x="3962400" y="2438400"/>
            <a:ext cx="486727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extBox 6"/>
          <p:cNvSpPr txBox="1">
            <a:spLocks noChangeArrowheads="1"/>
          </p:cNvSpPr>
          <p:nvPr/>
        </p:nvSpPr>
        <p:spPr bwMode="auto">
          <a:xfrm>
            <a:off x="4191000" y="6019800"/>
            <a:ext cx="4419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John Sloan</a:t>
            </a:r>
            <a:r>
              <a:rPr lang="en-US"/>
              <a:t/>
            </a:r>
            <a:br>
              <a:rPr lang="en-US"/>
            </a:br>
            <a:r>
              <a:rPr lang="en-US" i="1"/>
              <a:t>The City from Greenwich Village</a:t>
            </a:r>
            <a:r>
              <a:rPr lang="en-US"/>
              <a:t>, 1922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1143000"/>
            <a:ext cx="914400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isometricOffAxis1Top"/>
              <a:lightRig rig="threePt" dir="t"/>
            </a:scene3d>
          </a:bodyPr>
          <a:lstStyle/>
          <a:p>
            <a:pPr>
              <a:defRPr/>
            </a:pPr>
            <a:r>
              <a:rPr lang="en-US" sz="6600" dirty="0"/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14800" y="1828800"/>
            <a:ext cx="8382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isometricRightUp"/>
              <a:lightRig rig="threePt" dir="t"/>
            </a:scene3d>
          </a:bodyPr>
          <a:lstStyle/>
          <a:p>
            <a:pPr>
              <a:defRPr/>
            </a:pPr>
            <a:r>
              <a:rPr lang="en-US" sz="5400" dirty="0"/>
              <a:t>2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991</TotalTime>
  <Words>168</Words>
  <Application>Microsoft Office PowerPoint</Application>
  <PresentationFormat>On-screen Show (4:3)</PresentationFormat>
  <Paragraphs>22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Rockwell</vt:lpstr>
      <vt:lpstr>Wingdings 2</vt:lpstr>
      <vt:lpstr>Calibri</vt:lpstr>
      <vt:lpstr>Foundry</vt:lpstr>
      <vt:lpstr>Masters of Illusion </vt:lpstr>
      <vt:lpstr>  Answer questions  #1 and #2.  Stop.  </vt:lpstr>
      <vt:lpstr>Justinian     Massaccio</vt:lpstr>
      <vt:lpstr>Slide 4</vt:lpstr>
      <vt:lpstr>Leonardo Da Vinci         Madonna of the Rocks</vt:lpstr>
      <vt:lpstr>Jan Van Eyck  Hans Holbien</vt:lpstr>
      <vt:lpstr>Raphael School of Athens</vt:lpstr>
      <vt:lpstr>Look at each piece of artwork and list the techniques that were used to create the illusion of depth</vt:lpstr>
    </vt:vector>
  </TitlesOfParts>
  <Company>Davison Community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Masters of Illusion </dc:title>
  <dc:creator>rkelsey</dc:creator>
  <cp:lastModifiedBy>shuff</cp:lastModifiedBy>
  <cp:revision>52</cp:revision>
  <dcterms:created xsi:type="dcterms:W3CDTF">2006-11-27T14:05:39Z</dcterms:created>
  <dcterms:modified xsi:type="dcterms:W3CDTF">2012-03-12T16:43:50Z</dcterms:modified>
</cp:coreProperties>
</file>